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5" autoAdjust="0"/>
    <p:restoredTop sz="94609" autoAdjust="0"/>
  </p:normalViewPr>
  <p:slideViewPr>
    <p:cSldViewPr>
      <p:cViewPr varScale="1">
        <p:scale>
          <a:sx n="102" d="100"/>
          <a:sy n="102" d="100"/>
        </p:scale>
        <p:origin x="-9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F85DD-DD4A-4794-8277-B5D3435BED9F}" type="datetimeFigureOut">
              <a:rPr lang="de-DE" smtClean="0"/>
              <a:t>29.09.2017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849F9-EC54-41A8-8EAA-B758C2CEFA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1376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849F9-EC54-41A8-8EAA-B758C2CEFA4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34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170A-D9FC-44B5-9D3D-82462A4BAA17}" type="datetimeFigureOut">
              <a:rPr lang="de-DE" smtClean="0"/>
              <a:t>29.09.2017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12A5-9250-48A2-9B4B-A9DEFE2F90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32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170A-D9FC-44B5-9D3D-82462A4BAA17}" type="datetimeFigureOut">
              <a:rPr lang="de-DE" smtClean="0"/>
              <a:t>29.09.2017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12A5-9250-48A2-9B4B-A9DEFE2F90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904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170A-D9FC-44B5-9D3D-82462A4BAA17}" type="datetimeFigureOut">
              <a:rPr lang="de-DE" smtClean="0"/>
              <a:t>29.09.2017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12A5-9250-48A2-9B4B-A9DEFE2F90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78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170A-D9FC-44B5-9D3D-82462A4BAA17}" type="datetimeFigureOut">
              <a:rPr lang="de-DE" smtClean="0"/>
              <a:t>29.09.2017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12A5-9250-48A2-9B4B-A9DEFE2F90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2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170A-D9FC-44B5-9D3D-82462A4BAA17}" type="datetimeFigureOut">
              <a:rPr lang="de-DE" smtClean="0"/>
              <a:t>29.09.2017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12A5-9250-48A2-9B4B-A9DEFE2F90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334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170A-D9FC-44B5-9D3D-82462A4BAA17}" type="datetimeFigureOut">
              <a:rPr lang="de-DE" smtClean="0"/>
              <a:t>29.09.2017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12A5-9250-48A2-9B4B-A9DEFE2F90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331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170A-D9FC-44B5-9D3D-82462A4BAA17}" type="datetimeFigureOut">
              <a:rPr lang="de-DE" smtClean="0"/>
              <a:t>29.09.2017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12A5-9250-48A2-9B4B-A9DEFE2F90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38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170A-D9FC-44B5-9D3D-82462A4BAA17}" type="datetimeFigureOut">
              <a:rPr lang="de-DE" smtClean="0"/>
              <a:t>29.09.2017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12A5-9250-48A2-9B4B-A9DEFE2F90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5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170A-D9FC-44B5-9D3D-82462A4BAA17}" type="datetimeFigureOut">
              <a:rPr lang="de-DE" smtClean="0"/>
              <a:t>29.09.2017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12A5-9250-48A2-9B4B-A9DEFE2F90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05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170A-D9FC-44B5-9D3D-82462A4BAA17}" type="datetimeFigureOut">
              <a:rPr lang="de-DE" smtClean="0"/>
              <a:t>29.09.2017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12A5-9250-48A2-9B4B-A9DEFE2F90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53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170A-D9FC-44B5-9D3D-82462A4BAA17}" type="datetimeFigureOut">
              <a:rPr lang="de-DE" smtClean="0"/>
              <a:t>29.09.2017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12A5-9250-48A2-9B4B-A9DEFE2F90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83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F170A-D9FC-44B5-9D3D-82462A4BAA17}" type="datetimeFigureOut">
              <a:rPr lang="de-DE" smtClean="0"/>
              <a:t>29.09.2017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012A5-9250-48A2-9B4B-A9DEFE2F90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25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4.wmf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323528" y="980728"/>
            <a:ext cx="8411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221077" y="727711"/>
            <a:ext cx="1299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KDV-</a:t>
            </a:r>
            <a:r>
              <a:rPr lang="de-D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easyTicket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5" descr="6erPlakatCompo02_klein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4" y="2427287"/>
            <a:ext cx="7451724" cy="1374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35"/>
          <p:cNvSpPr>
            <a:spLocks noChangeArrowheads="1"/>
          </p:cNvSpPr>
          <p:nvPr/>
        </p:nvSpPr>
        <p:spPr bwMode="auto">
          <a:xfrm>
            <a:off x="290513" y="1525588"/>
            <a:ext cx="8537575" cy="663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KDV Schülererfassung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für Schulen/Schulträger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B2B2B2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</a:rPr>
              <a:t/>
            </a:r>
            <a:b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</a:rPr>
            </a:b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B2B2B2"/>
              </a:solidFill>
              <a:effectLst/>
              <a:uLnTx/>
              <a:uFillTx/>
            </a:endParaRPr>
          </a:p>
        </p:txBody>
      </p:sp>
      <p:cxnSp>
        <p:nvCxnSpPr>
          <p:cNvPr id="16" name="Gerade Verbindung 15"/>
          <p:cNvCxnSpPr/>
          <p:nvPr/>
        </p:nvCxnSpPr>
        <p:spPr>
          <a:xfrm>
            <a:off x="347663" y="2125257"/>
            <a:ext cx="7451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27025" y="4413250"/>
            <a:ext cx="7472363" cy="1905000"/>
          </a:xfrm>
          <a:prstGeom prst="rect">
            <a:avLst/>
          </a:prstGeom>
          <a:solidFill>
            <a:srgbClr val="FFFFFF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j-cs"/>
              </a:rPr>
              <a:t>Herzlich willkommen zur Vorführung von KDV-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j-cs"/>
              </a:rPr>
              <a:t>easyTicket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j-cs"/>
              </a:rPr>
              <a:t/>
            </a:r>
            <a:b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j-cs"/>
              </a:rPr>
            </a:b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34" charset="-128"/>
              <a:cs typeface="+mj-cs"/>
            </a:endParaRPr>
          </a:p>
        </p:txBody>
      </p:sp>
      <p:pic>
        <p:nvPicPr>
          <p:cNvPr id="9" name="Picture 2" descr="KDV Kanne Datenverarbeitung Gmb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465"/>
            <a:ext cx="1154511" cy="33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42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772" descr="Frentrup-IMG_0868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4" y="3784899"/>
            <a:ext cx="4240953" cy="282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 Verbindung 4"/>
          <p:cNvCxnSpPr/>
          <p:nvPr/>
        </p:nvCxnSpPr>
        <p:spPr>
          <a:xfrm>
            <a:off x="323528" y="980728"/>
            <a:ext cx="8411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221077" y="727711"/>
            <a:ext cx="2896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KDV Schulträgererfassungsprogramm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itel 1"/>
          <p:cNvSpPr>
            <a:spLocks/>
          </p:cNvSpPr>
          <p:nvPr/>
        </p:nvSpPr>
        <p:spPr bwMode="auto">
          <a:xfrm>
            <a:off x="211288" y="1058485"/>
            <a:ext cx="3784648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Möglichkeiten der Datenübertragung:</a:t>
            </a:r>
          </a:p>
        </p:txBody>
      </p:sp>
      <p:sp>
        <p:nvSpPr>
          <p:cNvPr id="10" name="Pfeil nach rechts 9"/>
          <p:cNvSpPr/>
          <p:nvPr/>
        </p:nvSpPr>
        <p:spPr>
          <a:xfrm flipV="1">
            <a:off x="7006585" y="1782239"/>
            <a:ext cx="6757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12" y="1620850"/>
            <a:ext cx="322974" cy="32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feil nach rechts 11"/>
          <p:cNvSpPr/>
          <p:nvPr/>
        </p:nvSpPr>
        <p:spPr>
          <a:xfrm>
            <a:off x="5938907" y="1759380"/>
            <a:ext cx="58321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/>
          <p:cNvSpPr/>
          <p:nvPr/>
        </p:nvSpPr>
        <p:spPr>
          <a:xfrm flipH="1" flipV="1">
            <a:off x="6995945" y="2164282"/>
            <a:ext cx="67115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 flipH="1">
            <a:off x="5938906" y="2141599"/>
            <a:ext cx="58321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 flipV="1">
            <a:off x="6982626" y="3195913"/>
            <a:ext cx="65959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rechts 15"/>
          <p:cNvSpPr/>
          <p:nvPr/>
        </p:nvSpPr>
        <p:spPr>
          <a:xfrm>
            <a:off x="5914948" y="3173055"/>
            <a:ext cx="58321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 flipH="1" flipV="1">
            <a:off x="6977378" y="3582637"/>
            <a:ext cx="65512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 flipH="1">
            <a:off x="5914947" y="3559778"/>
            <a:ext cx="6071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398" y="3185215"/>
            <a:ext cx="322974" cy="32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094" y="2947322"/>
            <a:ext cx="322974" cy="32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094" y="3652958"/>
            <a:ext cx="322974" cy="32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523" y="4337035"/>
            <a:ext cx="322974" cy="32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feld 22"/>
          <p:cNvSpPr txBox="1"/>
          <p:nvPr/>
        </p:nvSpPr>
        <p:spPr>
          <a:xfrm>
            <a:off x="4807994" y="2980641"/>
            <a:ext cx="7296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>
                <a:solidFill>
                  <a:schemeClr val="accent3">
                    <a:lumMod val="75000"/>
                  </a:schemeClr>
                </a:solidFill>
              </a:rPr>
              <a:t>Kontrolle!</a:t>
            </a:r>
            <a:endParaRPr lang="de-DE" sz="105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" name="Pfeil nach rechts 23"/>
          <p:cNvSpPr/>
          <p:nvPr/>
        </p:nvSpPr>
        <p:spPr>
          <a:xfrm rot="1290383">
            <a:off x="3571513" y="3331295"/>
            <a:ext cx="54669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 nach rechts 24"/>
          <p:cNvSpPr/>
          <p:nvPr/>
        </p:nvSpPr>
        <p:spPr>
          <a:xfrm>
            <a:off x="3580069" y="3826148"/>
            <a:ext cx="51878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 nach rechts 25"/>
          <p:cNvSpPr/>
          <p:nvPr/>
        </p:nvSpPr>
        <p:spPr>
          <a:xfrm rot="20102699">
            <a:off x="3541572" y="4337181"/>
            <a:ext cx="57445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21" y="1627391"/>
            <a:ext cx="963698" cy="797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92" y="1712659"/>
            <a:ext cx="230600" cy="23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652" y="1487951"/>
            <a:ext cx="960120" cy="936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99" y="2094877"/>
            <a:ext cx="230601" cy="230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733" y="3126335"/>
            <a:ext cx="230600" cy="23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33" y="2769288"/>
            <a:ext cx="453367" cy="48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04" y="3617248"/>
            <a:ext cx="453367" cy="48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04" y="4418274"/>
            <a:ext cx="453367" cy="48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Textfeld 34"/>
          <p:cNvSpPr txBox="1"/>
          <p:nvPr/>
        </p:nvSpPr>
        <p:spPr>
          <a:xfrm>
            <a:off x="4129666" y="1178255"/>
            <a:ext cx="1250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Schulträger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5937336" y="1199514"/>
            <a:ext cx="1760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HTTP/FTP-Server</a:t>
            </a:r>
          </a:p>
        </p:txBody>
      </p:sp>
      <p:pic>
        <p:nvPicPr>
          <p:cNvPr id="37" name="Grafik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95" y="3206724"/>
            <a:ext cx="963698" cy="797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653" y="2915603"/>
            <a:ext cx="960120" cy="936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734" y="3513057"/>
            <a:ext cx="230600" cy="23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36" y="3206724"/>
            <a:ext cx="205877" cy="205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36" y="3742712"/>
            <a:ext cx="205877" cy="205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35" y="4234096"/>
            <a:ext cx="205877" cy="205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" name="Textfeld 42"/>
          <p:cNvSpPr txBox="1"/>
          <p:nvPr/>
        </p:nvSpPr>
        <p:spPr>
          <a:xfrm>
            <a:off x="3335760" y="2707686"/>
            <a:ext cx="9781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HTTP/FTP-Server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2686977" y="2484264"/>
            <a:ext cx="6238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Schule(n)</a:t>
            </a:r>
          </a:p>
        </p:txBody>
      </p:sp>
      <p:pic>
        <p:nvPicPr>
          <p:cNvPr id="45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977" y="4457279"/>
            <a:ext cx="322974" cy="32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977" y="5162915"/>
            <a:ext cx="322974" cy="32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406" y="5846992"/>
            <a:ext cx="322974" cy="32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16" y="4279245"/>
            <a:ext cx="453367" cy="48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Grafik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187" y="5127205"/>
            <a:ext cx="453367" cy="48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Grafik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187" y="5928231"/>
            <a:ext cx="453367" cy="48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" name="Textfeld 50"/>
          <p:cNvSpPr txBox="1"/>
          <p:nvPr/>
        </p:nvSpPr>
        <p:spPr>
          <a:xfrm>
            <a:off x="4442925" y="4048413"/>
            <a:ext cx="6238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Schule(n)</a:t>
            </a:r>
          </a:p>
        </p:txBody>
      </p:sp>
      <p:pic>
        <p:nvPicPr>
          <p:cNvPr id="52" name="Grafik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92" y="4583436"/>
            <a:ext cx="230600" cy="23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" name="Pfeil nach rechts 52"/>
          <p:cNvSpPr/>
          <p:nvPr/>
        </p:nvSpPr>
        <p:spPr>
          <a:xfrm>
            <a:off x="5595036" y="4649570"/>
            <a:ext cx="76357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Pfeil nach rechts 53"/>
          <p:cNvSpPr/>
          <p:nvPr/>
        </p:nvSpPr>
        <p:spPr>
          <a:xfrm flipV="1">
            <a:off x="6995945" y="4678740"/>
            <a:ext cx="65959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5" name="Grafik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653" y="4398779"/>
            <a:ext cx="960120" cy="936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6" name="Pfeil nach rechts 55"/>
          <p:cNvSpPr/>
          <p:nvPr/>
        </p:nvSpPr>
        <p:spPr>
          <a:xfrm flipH="1" flipV="1">
            <a:off x="7011977" y="5174893"/>
            <a:ext cx="655122" cy="4571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7" name="Grafik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333" y="5105313"/>
            <a:ext cx="230600" cy="23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8" name="Pfeil nach rechts 57"/>
          <p:cNvSpPr/>
          <p:nvPr/>
        </p:nvSpPr>
        <p:spPr>
          <a:xfrm rot="19755649">
            <a:off x="5580841" y="4999124"/>
            <a:ext cx="80098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Pfeil nach rechts 58"/>
          <p:cNvSpPr/>
          <p:nvPr/>
        </p:nvSpPr>
        <p:spPr>
          <a:xfrm rot="19086380">
            <a:off x="5337511" y="5417721"/>
            <a:ext cx="120279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Pfeil nach rechts 59"/>
          <p:cNvSpPr/>
          <p:nvPr/>
        </p:nvSpPr>
        <p:spPr>
          <a:xfrm rot="21196742" flipH="1">
            <a:off x="5678167" y="5255392"/>
            <a:ext cx="726166" cy="4571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Pfeil nach rechts 60"/>
          <p:cNvSpPr/>
          <p:nvPr/>
        </p:nvSpPr>
        <p:spPr>
          <a:xfrm rot="1332913" flipH="1">
            <a:off x="5602527" y="4919426"/>
            <a:ext cx="817974" cy="4571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Pfeil nach rechts 61"/>
          <p:cNvSpPr/>
          <p:nvPr/>
        </p:nvSpPr>
        <p:spPr>
          <a:xfrm rot="19908059" flipH="1">
            <a:off x="5552738" y="5604687"/>
            <a:ext cx="1016567" cy="4578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KDV Kanne Datenverarbeitung Gmb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465"/>
            <a:ext cx="1154511" cy="33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5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3" grpId="0"/>
      <p:bldP spid="24" grpId="0" animBg="1"/>
      <p:bldP spid="25" grpId="0" animBg="1"/>
      <p:bldP spid="26" grpId="0" animBg="1"/>
      <p:bldP spid="43" grpId="0"/>
      <p:bldP spid="44" grpId="0"/>
      <p:bldP spid="51" grpId="0"/>
      <p:bldP spid="53" grpId="0" animBg="1"/>
      <p:bldP spid="54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Frentrup-IMG_049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grayscl/>
            <a:extLst/>
          </a:blip>
          <a:srcRect/>
          <a:stretch>
            <a:fillRect/>
          </a:stretch>
        </p:blipFill>
        <p:spPr bwMode="auto">
          <a:xfrm>
            <a:off x="3635896" y="2636912"/>
            <a:ext cx="5305689" cy="4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cxnSp>
        <p:nvCxnSpPr>
          <p:cNvPr id="5" name="Gerade Verbindung 4"/>
          <p:cNvCxnSpPr/>
          <p:nvPr/>
        </p:nvCxnSpPr>
        <p:spPr>
          <a:xfrm>
            <a:off x="323528" y="980728"/>
            <a:ext cx="8411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1077" y="1124744"/>
            <a:ext cx="8513695" cy="4608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sz="2400" b="1" dirty="0" smtClean="0"/>
              <a:t>Vorteile des neuen Systems (1)</a:t>
            </a:r>
            <a:endParaRPr lang="de-DE" sz="1800" b="1" u="sng" dirty="0" smtClean="0"/>
          </a:p>
          <a:p>
            <a:pPr>
              <a:lnSpc>
                <a:spcPct val="80000"/>
              </a:lnSpc>
            </a:pPr>
            <a:endParaRPr lang="de-DE" sz="2400" b="1" u="sng" dirty="0" smtClean="0"/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de-DE" sz="2000" dirty="0" smtClean="0"/>
              <a:t>Zeitersparnis</a:t>
            </a:r>
          </a:p>
          <a:p>
            <a:pPr lvl="1">
              <a:lnSpc>
                <a:spcPct val="80000"/>
              </a:lnSpc>
            </a:pPr>
            <a:r>
              <a:rPr lang="de-DE" sz="1800" dirty="0" smtClean="0">
                <a:ea typeface="ＭＳ Ｐゴシック" pitchFamily="34" charset="-128"/>
              </a:rPr>
              <a:t>Durch schnelle elektronische Datenübertragung zum Verkehrsserviceunternehmen</a:t>
            </a:r>
          </a:p>
          <a:p>
            <a:pPr lvl="1">
              <a:lnSpc>
                <a:spcPct val="80000"/>
              </a:lnSpc>
            </a:pPr>
            <a:r>
              <a:rPr lang="de-DE" sz="1800" dirty="0" smtClean="0">
                <a:ea typeface="ＭＳ Ｐゴシック" pitchFamily="34" charset="-128"/>
              </a:rPr>
              <a:t>Programm unterstützt Anwender bei der Eingabe </a:t>
            </a:r>
          </a:p>
          <a:p>
            <a:pPr lvl="3">
              <a:lnSpc>
                <a:spcPct val="80000"/>
              </a:lnSpc>
            </a:pPr>
            <a:r>
              <a:rPr lang="de-DE" sz="1800" dirty="0" smtClean="0">
                <a:ea typeface="ＭＳ Ｐゴシック" pitchFamily="34" charset="-128"/>
              </a:rPr>
              <a:t>Straßen- und Haltestellenverzeichnis</a:t>
            </a:r>
          </a:p>
          <a:p>
            <a:pPr lvl="3">
              <a:lnSpc>
                <a:spcPct val="80000"/>
              </a:lnSpc>
            </a:pPr>
            <a:r>
              <a:rPr lang="de-DE" sz="1800" dirty="0" smtClean="0">
                <a:ea typeface="ＭＳ Ｐゴシック" pitchFamily="34" charset="-128"/>
              </a:rPr>
              <a:t>elektronisches An- und Abmelden der Schüler</a:t>
            </a:r>
          </a:p>
          <a:p>
            <a:pPr lvl="3">
              <a:lnSpc>
                <a:spcPct val="80000"/>
              </a:lnSpc>
            </a:pPr>
            <a:endParaRPr lang="de-DE" sz="1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de-DE" sz="2000" dirty="0" smtClean="0"/>
              <a:t>Datenimport aus Fremdsystemen über eine Schnittstelle (z.B. Schild, Ibis, </a:t>
            </a:r>
            <a:r>
              <a:rPr lang="de-DE" sz="2000" dirty="0" smtClean="0"/>
              <a:t>SDV, Excel </a:t>
            </a:r>
            <a:r>
              <a:rPr lang="de-DE" sz="2000" dirty="0" smtClean="0"/>
              <a:t>usw.)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de-DE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de-DE" sz="2000" dirty="0" smtClean="0"/>
              <a:t>Standardisierte Abläufe</a:t>
            </a:r>
          </a:p>
          <a:p>
            <a:pPr lvl="1">
              <a:lnSpc>
                <a:spcPct val="80000"/>
              </a:lnSpc>
            </a:pPr>
            <a:r>
              <a:rPr lang="de-DE" sz="1800" dirty="0" smtClean="0">
                <a:ea typeface="ＭＳ Ｐゴシック" pitchFamily="34" charset="-128"/>
              </a:rPr>
              <a:t>Vereinheitlichung der Daten (Ausschluss von Interpretationsirrtümern)</a:t>
            </a:r>
          </a:p>
          <a:p>
            <a:pPr lvl="1">
              <a:lnSpc>
                <a:spcPct val="80000"/>
              </a:lnSpc>
            </a:pPr>
            <a:r>
              <a:rPr lang="de-DE" sz="1800" dirty="0" smtClean="0">
                <a:ea typeface="ＭＳ Ｐゴシック" pitchFamily="34" charset="-128"/>
              </a:rPr>
              <a:t>einheitliches Erfassungssystem (Statt Handzetteln, E-Mailbestellungen usw.)  </a:t>
            </a:r>
          </a:p>
          <a:p>
            <a:pPr lvl="1">
              <a:lnSpc>
                <a:spcPct val="80000"/>
              </a:lnSpc>
            </a:pPr>
            <a:r>
              <a:rPr lang="de-DE" sz="1800" dirty="0" smtClean="0">
                <a:ea typeface="ＭＳ Ｐゴシック" pitchFamily="34" charset="-128"/>
              </a:rPr>
              <a:t>Automatischer Datentransfer nach Installation</a:t>
            </a:r>
          </a:p>
          <a:p>
            <a:pPr>
              <a:lnSpc>
                <a:spcPct val="80000"/>
              </a:lnSpc>
            </a:pPr>
            <a:endParaRPr lang="de-DE" sz="18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de-DE" sz="1800" dirty="0" smtClean="0">
              <a:latin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21077" y="727711"/>
            <a:ext cx="1299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KDV-</a:t>
            </a:r>
            <a:r>
              <a:rPr lang="de-D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easyTicket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2" descr="KDV Kanne Datenverarbeitung Gmb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465"/>
            <a:ext cx="1154511" cy="33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06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4" descr="head_neu_02"/>
          <p:cNvPicPr>
            <a:picLocks noChangeAspect="1" noChangeArrowheads="1"/>
          </p:cNvPicPr>
          <p:nvPr/>
        </p:nvPicPr>
        <p:blipFill>
          <a:blip r:embed="rId2">
            <a:duotone>
              <a:srgbClr val="FFFFFF">
                <a:shade val="45000"/>
                <a:satMod val="135000"/>
              </a:srgbClr>
              <a:prstClr val="white"/>
            </a:duotone>
          </a:blip>
          <a:srcRect l="380" r="760"/>
          <a:stretch>
            <a:fillRect/>
          </a:stretch>
        </p:blipFill>
        <p:spPr bwMode="auto">
          <a:xfrm>
            <a:off x="323528" y="4916343"/>
            <a:ext cx="8411244" cy="173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73050" y="1124744"/>
            <a:ext cx="8461722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de-DE" sz="2400" b="1" dirty="0" smtClean="0"/>
              <a:t>Vorteile des neuen Systems (2)</a:t>
            </a:r>
            <a:endParaRPr lang="de-DE" sz="1800" b="1" u="sng" dirty="0" smtClean="0"/>
          </a:p>
          <a:p>
            <a:pPr>
              <a:lnSpc>
                <a:spcPct val="90000"/>
              </a:lnSpc>
            </a:pPr>
            <a:endParaRPr lang="de-DE" sz="2400" u="sng" dirty="0" smtClean="0"/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de-DE" sz="2000" dirty="0" smtClean="0"/>
              <a:t>Kostenersparnis</a:t>
            </a:r>
          </a:p>
          <a:p>
            <a:pPr lvl="1">
              <a:lnSpc>
                <a:spcPct val="90000"/>
              </a:lnSpc>
            </a:pPr>
            <a:r>
              <a:rPr lang="de-DE" sz="1800" dirty="0" smtClean="0">
                <a:ea typeface="ＭＳ Ｐゴシック" pitchFamily="34" charset="-128"/>
              </a:rPr>
              <a:t>Arbeitszeit, Papier- und Portokosten werden reduziert </a:t>
            </a:r>
          </a:p>
          <a:p>
            <a:pPr lvl="1">
              <a:lnSpc>
                <a:spcPct val="90000"/>
              </a:lnSpc>
            </a:pPr>
            <a:r>
              <a:rPr lang="de-DE" sz="1800" dirty="0" smtClean="0">
                <a:ea typeface="ＭＳ Ｐゴシック" pitchFamily="34" charset="-128"/>
              </a:rPr>
              <a:t>Minimierung von Fehlerquellen und Prüfaufwand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sz="18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de-DE" sz="2000" dirty="0" smtClean="0"/>
              <a:t>Datenreinheit</a:t>
            </a:r>
          </a:p>
          <a:p>
            <a:pPr lvl="1">
              <a:lnSpc>
                <a:spcPct val="90000"/>
              </a:lnSpc>
            </a:pPr>
            <a:r>
              <a:rPr lang="de-DE" sz="1800" dirty="0" smtClean="0">
                <a:ea typeface="ＭＳ Ｐゴシック" pitchFamily="34" charset="-128"/>
              </a:rPr>
              <a:t>Ausschluss von Doppelerfassungen</a:t>
            </a:r>
          </a:p>
          <a:p>
            <a:pPr lvl="1">
              <a:lnSpc>
                <a:spcPct val="90000"/>
              </a:lnSpc>
            </a:pPr>
            <a:r>
              <a:rPr lang="de-DE" sz="1800" dirty="0" smtClean="0">
                <a:ea typeface="ＭＳ Ｐゴシック" pitchFamily="34" charset="-128"/>
              </a:rPr>
              <a:t>Direkte Datenerfassung ohne Zwischenmedien = Höhere Datenqualität</a:t>
            </a:r>
          </a:p>
          <a:p>
            <a:pPr lvl="1">
              <a:lnSpc>
                <a:spcPct val="90000"/>
              </a:lnSpc>
            </a:pPr>
            <a:r>
              <a:rPr lang="de-DE" sz="1800" dirty="0" smtClean="0">
                <a:ea typeface="ＭＳ Ｐゴシック" pitchFamily="34" charset="-128"/>
              </a:rPr>
              <a:t>Kontrolle des eigenen Datenbestands</a:t>
            </a:r>
          </a:p>
          <a:p>
            <a:pPr lvl="1">
              <a:lnSpc>
                <a:spcPct val="90000"/>
              </a:lnSpc>
            </a:pPr>
            <a:r>
              <a:rPr lang="de-DE" sz="1800" dirty="0" smtClean="0">
                <a:ea typeface="ＭＳ Ｐゴシック" pitchFamily="34" charset="-128"/>
              </a:rPr>
              <a:t>Vereinfachte Korrektur der Schülerdaten</a:t>
            </a:r>
          </a:p>
          <a:p>
            <a:pPr lvl="1">
              <a:lnSpc>
                <a:spcPct val="90000"/>
              </a:lnSpc>
            </a:pPr>
            <a:r>
              <a:rPr lang="de-DE" sz="1800" dirty="0" smtClean="0">
                <a:ea typeface="ＭＳ Ｐゴシック" pitchFamily="34" charset="-128"/>
              </a:rPr>
              <a:t>Gleiche Schülernummern wie die Ihres </a:t>
            </a:r>
            <a:r>
              <a:rPr lang="de-DE" sz="1800" dirty="0" err="1" smtClean="0">
                <a:ea typeface="ＭＳ Ｐゴシック" pitchFamily="34" charset="-128"/>
              </a:rPr>
              <a:t>Verkehrsserviceunternehmes</a:t>
            </a:r>
            <a:r>
              <a:rPr lang="de-DE" sz="1800" dirty="0" smtClean="0">
                <a:ea typeface="ＭＳ Ｐゴシック" pitchFamily="34" charset="-128"/>
              </a:rPr>
              <a:t> zur Identifikation</a:t>
            </a:r>
          </a:p>
          <a:p>
            <a:pPr lvl="1">
              <a:lnSpc>
                <a:spcPct val="90000"/>
              </a:lnSpc>
            </a:pPr>
            <a:r>
              <a:rPr lang="de-DE" sz="1800" dirty="0" smtClean="0">
                <a:ea typeface="ＭＳ Ｐゴシック" pitchFamily="34" charset="-128"/>
              </a:rPr>
              <a:t>Einheitlicher Datenbestand mit dem Ihres </a:t>
            </a:r>
            <a:r>
              <a:rPr lang="de-DE" sz="1800" dirty="0" err="1">
                <a:ea typeface="ＭＳ Ｐゴシック" pitchFamily="34" charset="-128"/>
              </a:rPr>
              <a:t>Verkehrsserviceunternehmes</a:t>
            </a:r>
            <a:endParaRPr lang="de-DE" sz="18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de-DE" sz="20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de-DE" sz="2400" dirty="0">
              <a:latin typeface="Arial" charset="0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323528" y="980728"/>
            <a:ext cx="8411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21077" y="727711"/>
            <a:ext cx="1299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KDV-</a:t>
            </a:r>
            <a:r>
              <a:rPr lang="de-D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easyTicket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2" descr="KDV Kanne Datenverarbeitung Gmb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465"/>
            <a:ext cx="1154511" cy="33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64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Frentrup-IMG_0868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684" y="3556577"/>
            <a:ext cx="4383088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 Verbindung 4"/>
          <p:cNvCxnSpPr/>
          <p:nvPr/>
        </p:nvCxnSpPr>
        <p:spPr>
          <a:xfrm>
            <a:off x="323528" y="980728"/>
            <a:ext cx="8411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221077" y="727711"/>
            <a:ext cx="1299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KDV-</a:t>
            </a:r>
            <a:r>
              <a:rPr lang="de-D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easyTicket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73050" y="1196752"/>
            <a:ext cx="8461722" cy="4525962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sz="2400" b="1" dirty="0" smtClean="0"/>
              <a:t>Vorteile des neuen Systems (3)</a:t>
            </a:r>
            <a:endParaRPr lang="de-DE" sz="2400" b="1" u="sng" dirty="0" smtClean="0"/>
          </a:p>
          <a:p>
            <a:pPr>
              <a:lnSpc>
                <a:spcPct val="80000"/>
              </a:lnSpc>
            </a:pPr>
            <a:endParaRPr lang="de-DE" sz="2400" u="sng" dirty="0" smtClean="0"/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de-DE" sz="2000" dirty="0" smtClean="0"/>
              <a:t>Sicherheit durch Vorabprüfungen bei der Erfassung </a:t>
            </a:r>
            <a:br>
              <a:rPr lang="de-DE" sz="2000" dirty="0" smtClean="0"/>
            </a:br>
            <a:endParaRPr lang="de-DE" sz="2000" dirty="0" smtClean="0"/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de-DE" sz="2000" dirty="0" smtClean="0"/>
              <a:t>Sicherheit durch Prüfläufe beim Datenimport seitens des Serviceunternehmens</a:t>
            </a:r>
            <a:br>
              <a:rPr lang="de-DE" sz="2000" dirty="0" smtClean="0"/>
            </a:br>
            <a:endParaRPr lang="de-DE" sz="2000" dirty="0" smtClean="0"/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de-DE" sz="2000" dirty="0" smtClean="0"/>
              <a:t>Datensicherheit durch Verschlüsselung der Daten von der Anwendung bis zur Ankunft bei Ihrem Verkehrsserviceunternehmen</a:t>
            </a:r>
          </a:p>
          <a:p>
            <a:pPr lvl="1">
              <a:lnSpc>
                <a:spcPct val="80000"/>
              </a:lnSpc>
            </a:pPr>
            <a:r>
              <a:rPr lang="de-DE" sz="1700" dirty="0" smtClean="0">
                <a:ea typeface="ＭＳ Ｐゴシック" pitchFamily="34" charset="-128"/>
              </a:rPr>
              <a:t>Anwendungsdaten sind verschlüsselt</a:t>
            </a:r>
          </a:p>
          <a:p>
            <a:pPr lvl="1">
              <a:lnSpc>
                <a:spcPct val="80000"/>
              </a:lnSpc>
            </a:pPr>
            <a:r>
              <a:rPr lang="de-DE" sz="1700" dirty="0" smtClean="0">
                <a:ea typeface="ＭＳ Ｐゴシック" pitchFamily="34" charset="-128"/>
              </a:rPr>
              <a:t>Exportdaten sind verschlüsselt</a:t>
            </a:r>
          </a:p>
          <a:p>
            <a:pPr lvl="1">
              <a:lnSpc>
                <a:spcPct val="80000"/>
              </a:lnSpc>
            </a:pPr>
            <a:r>
              <a:rPr lang="de-DE" sz="1700" dirty="0" smtClean="0">
                <a:ea typeface="ＭＳ Ｐゴシック" pitchFamily="34" charset="-128"/>
              </a:rPr>
              <a:t>FTP-Zugang ist passwortgeschützt</a:t>
            </a:r>
          </a:p>
          <a:p>
            <a:pPr lvl="1">
              <a:lnSpc>
                <a:spcPct val="80000"/>
              </a:lnSpc>
            </a:pPr>
            <a:r>
              <a:rPr lang="de-DE" sz="1700" dirty="0" smtClean="0">
                <a:ea typeface="ＭＳ Ｐゴシック" pitchFamily="34" charset="-128"/>
              </a:rPr>
              <a:t>Entschlüsselung erst beim Import der Daten in das System Ihres Verkehrsserviceunternehmens</a:t>
            </a:r>
            <a:br>
              <a:rPr lang="de-DE" sz="1700" dirty="0" smtClean="0">
                <a:ea typeface="ＭＳ Ｐゴシック" pitchFamily="34" charset="-128"/>
              </a:rPr>
            </a:br>
            <a:endParaRPr lang="de-DE" sz="17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de-DE" sz="2000" dirty="0" smtClean="0"/>
              <a:t>Unterstützung durch integriertes KDV Wiki-Hilfesystem</a:t>
            </a:r>
          </a:p>
          <a:p>
            <a:pPr lvl="1">
              <a:lnSpc>
                <a:spcPct val="80000"/>
              </a:lnSpc>
            </a:pPr>
            <a:r>
              <a:rPr lang="de-DE" sz="1700" dirty="0" smtClean="0">
                <a:ea typeface="ＭＳ Ｐゴシック" pitchFamily="34" charset="-128"/>
              </a:rPr>
              <a:t>Drücken Sie F1 in jedem gerade offenen Programmteil</a:t>
            </a:r>
          </a:p>
          <a:p>
            <a:pPr lvl="1">
              <a:lnSpc>
                <a:spcPct val="80000"/>
              </a:lnSpc>
            </a:pPr>
            <a:r>
              <a:rPr lang="de-DE" sz="1700" dirty="0" smtClean="0">
                <a:ea typeface="ＭＳ Ｐゴシック" pitchFamily="34" charset="-128"/>
              </a:rPr>
              <a:t>Ständige Aktualisierungen der Online-Hilfe durch KDV</a:t>
            </a:r>
          </a:p>
          <a:p>
            <a:pPr>
              <a:lnSpc>
                <a:spcPct val="80000"/>
              </a:lnSpc>
            </a:pPr>
            <a:endParaRPr lang="de-DE" sz="1200" u="sng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de-DE" sz="14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de-DE" sz="1600" dirty="0">
              <a:latin typeface="Arial" charset="0"/>
            </a:endParaRPr>
          </a:p>
        </p:txBody>
      </p:sp>
      <p:pic>
        <p:nvPicPr>
          <p:cNvPr id="10" name="Picture 2" descr="KDV Kanne Datenverarbeitung Gmb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465"/>
            <a:ext cx="1154511" cy="33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01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Frentrup-IMG_0868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684" y="3556577"/>
            <a:ext cx="4383088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21077" y="1268760"/>
            <a:ext cx="6655179" cy="362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de-DE" sz="2400" b="1" dirty="0" smtClean="0"/>
              <a:t>Was bekommen Sie?</a:t>
            </a:r>
            <a:endParaRPr lang="de-DE" sz="2400" b="1" u="sng" dirty="0" smtClean="0"/>
          </a:p>
          <a:p>
            <a:endParaRPr lang="de-DE" sz="2400" u="sng" dirty="0" smtClean="0"/>
          </a:p>
          <a:p>
            <a:pPr marL="342900" indent="-342900">
              <a:lnSpc>
                <a:spcPct val="90000"/>
              </a:lnSpc>
              <a:buFont typeface="Courier New" pitchFamily="49" charset="0"/>
              <a:buChar char="o"/>
            </a:pPr>
            <a:r>
              <a:rPr lang="de-DE" sz="2000" dirty="0" smtClean="0"/>
              <a:t>Ein Setup-Paket bestehend aus</a:t>
            </a:r>
          </a:p>
          <a:p>
            <a:pPr lvl="1">
              <a:lnSpc>
                <a:spcPct val="90000"/>
              </a:lnSpc>
            </a:pPr>
            <a:r>
              <a:rPr lang="de-DE" dirty="0">
                <a:ea typeface="ＭＳ Ｐゴシック" pitchFamily="34" charset="-128"/>
              </a:rPr>
              <a:t>Access-</a:t>
            </a:r>
            <a:r>
              <a:rPr lang="de-DE" dirty="0" err="1">
                <a:ea typeface="ＭＳ Ｐゴシック" pitchFamily="34" charset="-128"/>
              </a:rPr>
              <a:t>Runtime</a:t>
            </a:r>
            <a:r>
              <a:rPr lang="de-DE" dirty="0">
                <a:ea typeface="ＭＳ Ｐゴシック" pitchFamily="34" charset="-128"/>
              </a:rPr>
              <a:t> </a:t>
            </a:r>
            <a:r>
              <a:rPr lang="de-DE" dirty="0" smtClean="0">
                <a:ea typeface="ＭＳ Ｐゴシック" pitchFamily="34" charset="-128"/>
              </a:rPr>
              <a:t>2016 (32 oder 64 Bit)</a:t>
            </a:r>
            <a:endParaRPr lang="de-DE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de-DE" dirty="0">
                <a:ea typeface="ＭＳ Ｐゴシック" pitchFamily="34" charset="-128"/>
              </a:rPr>
              <a:t>der Anwendung</a:t>
            </a:r>
          </a:p>
          <a:p>
            <a:pPr lvl="1">
              <a:lnSpc>
                <a:spcPct val="90000"/>
              </a:lnSpc>
            </a:pPr>
            <a:r>
              <a:rPr lang="de-DE" dirty="0" smtClean="0">
                <a:ea typeface="ＭＳ Ｐゴシック" pitchFamily="34" charset="-128"/>
              </a:rPr>
              <a:t>KDV-Fernwartungstool</a:t>
            </a:r>
          </a:p>
          <a:p>
            <a:pPr lvl="1">
              <a:lnSpc>
                <a:spcPct val="90000"/>
              </a:lnSpc>
            </a:pPr>
            <a:endParaRPr lang="de-DE" dirty="0">
              <a:ea typeface="ＭＳ Ｐゴシック" pitchFamily="34" charset="-128"/>
            </a:endParaRPr>
          </a:p>
          <a:p>
            <a:pPr marL="285750" indent="-285750">
              <a:lnSpc>
                <a:spcPct val="90000"/>
              </a:lnSpc>
              <a:buFont typeface="Courier New" pitchFamily="49" charset="0"/>
              <a:buChar char="o"/>
            </a:pPr>
            <a:r>
              <a:rPr lang="de-DE" dirty="0"/>
              <a:t>Übernahme des aktuellen Schülerbestandes in das </a:t>
            </a:r>
            <a:r>
              <a:rPr lang="de-DE" dirty="0" smtClean="0"/>
              <a:t>Programm</a:t>
            </a:r>
          </a:p>
          <a:p>
            <a:pPr marL="285750" indent="-285750">
              <a:lnSpc>
                <a:spcPct val="90000"/>
              </a:lnSpc>
              <a:buFont typeface="Courier New" pitchFamily="49" charset="0"/>
              <a:buChar char="o"/>
            </a:pPr>
            <a:endParaRPr lang="de-DE" dirty="0"/>
          </a:p>
          <a:p>
            <a:pPr marL="285750" indent="-285750">
              <a:lnSpc>
                <a:spcPct val="90000"/>
              </a:lnSpc>
              <a:buFont typeface="Courier New" pitchFamily="49" charset="0"/>
              <a:buChar char="o"/>
            </a:pPr>
            <a:r>
              <a:rPr lang="de-DE" dirty="0"/>
              <a:t>Automatische </a:t>
            </a:r>
            <a:r>
              <a:rPr lang="de-DE" dirty="0" smtClean="0"/>
              <a:t>Updates</a:t>
            </a:r>
          </a:p>
          <a:p>
            <a:pPr marL="285750" indent="-285750">
              <a:lnSpc>
                <a:spcPct val="90000"/>
              </a:lnSpc>
              <a:buFont typeface="Courier New" pitchFamily="49" charset="0"/>
              <a:buChar char="o"/>
            </a:pPr>
            <a:endParaRPr lang="de-DE" dirty="0"/>
          </a:p>
          <a:p>
            <a:pPr marL="285750" indent="-285750">
              <a:lnSpc>
                <a:spcPct val="90000"/>
              </a:lnSpc>
              <a:buFont typeface="Courier New" pitchFamily="49" charset="0"/>
              <a:buChar char="o"/>
            </a:pPr>
            <a:r>
              <a:rPr lang="de-DE" dirty="0"/>
              <a:t>Zugangsdaten zu unserem Wiki-Hilfesystem</a:t>
            </a:r>
          </a:p>
          <a:p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323528" y="980728"/>
            <a:ext cx="8411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S:\User\Blidh\Bilder\kdv logo schatten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7357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21077" y="727711"/>
            <a:ext cx="1299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KDV-</a:t>
            </a:r>
            <a:r>
              <a:rPr lang="de-D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easyTicket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rentrup-IMG_0868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684" y="3573798"/>
            <a:ext cx="4383088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73050" y="1196752"/>
            <a:ext cx="627017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b="1" dirty="0" smtClean="0"/>
              <a:t>Was muss vorhanden sein?</a:t>
            </a:r>
            <a:endParaRPr lang="de-DE" sz="2400" b="1" u="sng" dirty="0" smtClean="0"/>
          </a:p>
          <a:p>
            <a:pPr>
              <a:buFont typeface="Courier New" pitchFamily="49" charset="0"/>
              <a:buChar char="o"/>
            </a:pPr>
            <a:endParaRPr lang="de-DE" sz="2400" u="sng" dirty="0" smtClean="0"/>
          </a:p>
          <a:p>
            <a:pPr>
              <a:buFont typeface="Courier New" pitchFamily="49" charset="0"/>
              <a:buChar char="o"/>
            </a:pPr>
            <a:r>
              <a:rPr lang="de-DE" sz="2000" dirty="0" smtClean="0"/>
              <a:t>PC-System mit allen Updates, einschließlich Office Updates</a:t>
            </a:r>
          </a:p>
          <a:p>
            <a:pPr>
              <a:buFont typeface="Courier New" pitchFamily="49" charset="0"/>
              <a:buChar char="o"/>
            </a:pPr>
            <a:r>
              <a:rPr lang="de-DE" sz="2000" dirty="0" smtClean="0"/>
              <a:t>Mindestens Windows 7</a:t>
            </a:r>
          </a:p>
          <a:p>
            <a:pPr>
              <a:buFont typeface="Courier New" pitchFamily="49" charset="0"/>
              <a:buChar char="o"/>
            </a:pPr>
            <a:r>
              <a:rPr lang="de-DE" sz="2000" dirty="0" smtClean="0"/>
              <a:t>Mindestens 4 GB RAM</a:t>
            </a:r>
          </a:p>
          <a:p>
            <a:pPr>
              <a:buFont typeface="Courier New" pitchFamily="49" charset="0"/>
              <a:buChar char="o"/>
            </a:pPr>
            <a:r>
              <a:rPr lang="de-DE" sz="2000" dirty="0" smtClean="0"/>
              <a:t>400 MB freien Speicherplatz auf der Festplatte</a:t>
            </a:r>
          </a:p>
          <a:p>
            <a:pPr>
              <a:buFont typeface="Courier New" pitchFamily="49" charset="0"/>
              <a:buChar char="o"/>
            </a:pPr>
            <a:r>
              <a:rPr lang="de-DE" sz="2000" dirty="0" smtClean="0"/>
              <a:t>Internetzugang</a:t>
            </a:r>
          </a:p>
          <a:p>
            <a:pPr>
              <a:buFont typeface="Courier New" pitchFamily="49" charset="0"/>
              <a:buChar char="o"/>
            </a:pPr>
            <a:r>
              <a:rPr lang="de-DE" sz="2000" dirty="0" smtClean="0"/>
              <a:t>Möglichkeit Daten per FTP zu versenden (Fragen Sie dazu bitte Ihre Systemadministration)</a:t>
            </a:r>
          </a:p>
          <a:p>
            <a:pPr>
              <a:buFont typeface="Courier New" pitchFamily="49" charset="0"/>
              <a:buChar char="o"/>
            </a:pPr>
            <a:r>
              <a:rPr lang="de-DE" sz="2000" dirty="0" smtClean="0"/>
              <a:t>Möglichkeit Updates ausführen zu dürfen</a:t>
            </a:r>
          </a:p>
          <a:p>
            <a:pPr>
              <a:buFont typeface="Courier New" pitchFamily="49" charset="0"/>
              <a:buChar char="o"/>
            </a:pPr>
            <a:endParaRPr lang="de-DE" sz="2000" u="sng" dirty="0" smtClean="0"/>
          </a:p>
          <a:p>
            <a:pPr>
              <a:buFont typeface="Courier New" pitchFamily="49" charset="0"/>
              <a:buChar char="o"/>
            </a:pPr>
            <a:endParaRPr lang="de-DE" sz="2400" dirty="0" smtClean="0"/>
          </a:p>
          <a:p>
            <a:endParaRPr lang="de-DE" dirty="0">
              <a:latin typeface="Arial" charset="0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323528" y="980728"/>
            <a:ext cx="8411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21077" y="727711"/>
            <a:ext cx="1299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KDV-</a:t>
            </a:r>
            <a:r>
              <a:rPr lang="de-D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easyTicket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2" descr="KDV Kanne Datenverarbeitung Gmb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465"/>
            <a:ext cx="1154511" cy="33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4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E:\AK Mobilität im Lebenszyklus\Bildmaterial\Fotos Nahverkehr Bielefeld Wellhausen\3.jpg"/>
          <p:cNvPicPr>
            <a:picLocks noChangeAspect="1" noChangeArrowheads="1"/>
          </p:cNvPicPr>
          <p:nvPr/>
        </p:nvPicPr>
        <p:blipFill>
          <a:blip r:embed="rId2">
            <a:duotone>
              <a:srgbClr val="808080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4250728" y="3459733"/>
            <a:ext cx="4484044" cy="2989758"/>
          </a:xfrm>
          <a:prstGeom prst="rect">
            <a:avLst/>
          </a:prstGeom>
          <a:noFill/>
          <a:effectLst>
            <a:softEdge rad="127000"/>
          </a:effectLst>
        </p:spPr>
      </p:pic>
      <p:cxnSp>
        <p:nvCxnSpPr>
          <p:cNvPr id="5" name="Gerade Verbindung 4"/>
          <p:cNvCxnSpPr/>
          <p:nvPr/>
        </p:nvCxnSpPr>
        <p:spPr>
          <a:xfrm>
            <a:off x="323528" y="980728"/>
            <a:ext cx="8411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221077" y="727711"/>
            <a:ext cx="1299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KDV-</a:t>
            </a:r>
            <a:r>
              <a:rPr lang="de-D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easyTicket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903" y="1196752"/>
            <a:ext cx="6707331" cy="5040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de-DE" sz="2400" dirty="0" smtClean="0">
                <a:latin typeface="+mj-lt"/>
              </a:rPr>
              <a:t>Und nun zur Vorführung von KDV-</a:t>
            </a:r>
            <a:r>
              <a:rPr lang="de-DE" sz="2400" dirty="0" err="1" smtClean="0">
                <a:latin typeface="+mj-lt"/>
              </a:rPr>
              <a:t>easyTicket</a:t>
            </a:r>
            <a:r>
              <a:rPr lang="de-DE" sz="2400" dirty="0" smtClean="0">
                <a:latin typeface="+mj-lt"/>
              </a:rPr>
              <a:t>!</a:t>
            </a:r>
            <a:endParaRPr lang="de-DE" sz="2400" b="1" u="sng" dirty="0" smtClean="0">
              <a:latin typeface="+mj-lt"/>
            </a:endParaRPr>
          </a:p>
          <a:p>
            <a:endParaRPr lang="de-DE" sz="2400" u="sng" dirty="0" smtClean="0">
              <a:latin typeface="Arial" charset="0"/>
            </a:endParaRPr>
          </a:p>
          <a:p>
            <a:endParaRPr lang="de-DE" sz="2400" dirty="0">
              <a:latin typeface="Arial" charset="0"/>
            </a:endParaRPr>
          </a:p>
        </p:txBody>
      </p:sp>
      <p:pic>
        <p:nvPicPr>
          <p:cNvPr id="9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7" t="29204" r="21231" b="8717"/>
          <a:stretch>
            <a:fillRect/>
          </a:stretch>
        </p:blipFill>
        <p:spPr bwMode="auto">
          <a:xfrm>
            <a:off x="421551" y="1916832"/>
            <a:ext cx="2495550" cy="230028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328" y="2468380"/>
            <a:ext cx="2876550" cy="32289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013253" y="5531049"/>
            <a:ext cx="3346705" cy="548182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0E346C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14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0" tIns="180000" rIns="180000" bIns="18000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Beispiel der Erfassungsmaske in KDV-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easyTicket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3" name="Picture 2" descr="KDV Kanne Datenverarbeitung Gmb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465"/>
            <a:ext cx="1154511" cy="33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92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323528" y="980728"/>
            <a:ext cx="8411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S:\User\Blidh\Bilder\kdv logo schatten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7357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21077" y="727711"/>
            <a:ext cx="1339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KDV-</a:t>
            </a:r>
            <a:r>
              <a:rPr lang="de-D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easyTicket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feld 4"/>
          <p:cNvSpPr txBox="1">
            <a:spLocks noChangeArrowheads="1"/>
          </p:cNvSpPr>
          <p:nvPr/>
        </p:nvSpPr>
        <p:spPr bwMode="auto">
          <a:xfrm>
            <a:off x="196032" y="2132856"/>
            <a:ext cx="84474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AC33"/>
              </a:buClr>
              <a:buSzPct val="90000"/>
              <a:buFont typeface="Arial" charset="0"/>
              <a:buChar char="►"/>
              <a:defRPr sz="1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AC33"/>
              </a:buClr>
              <a:buSzPct val="90000"/>
              <a:buFont typeface="Arial" charset="0"/>
              <a:buChar char="►"/>
              <a:defRPr sz="1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AC33"/>
              </a:buClr>
              <a:buSzPct val="90000"/>
              <a:buFont typeface="Arial" charset="0"/>
              <a:buChar char="►"/>
              <a:defRPr sz="1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AC33"/>
              </a:buClr>
              <a:buSzPct val="90000"/>
              <a:buFont typeface="Arial" charset="0"/>
              <a:buChar char="►"/>
              <a:defRPr sz="1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99"/>
              </a:buClr>
              <a:buSzTx/>
              <a:buFont typeface="Arial" charset="0"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34" charset="-128"/>
              </a:rPr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65955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Bildschirmpräsentation (4:3)</PresentationFormat>
  <Paragraphs>86</Paragraphs>
  <Slides>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KDV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Geisler</dc:creator>
  <cp:lastModifiedBy>Frank Geisler</cp:lastModifiedBy>
  <cp:revision>43</cp:revision>
  <cp:lastPrinted>2013-12-11T14:10:59Z</cp:lastPrinted>
  <dcterms:created xsi:type="dcterms:W3CDTF">2012-11-26T08:34:50Z</dcterms:created>
  <dcterms:modified xsi:type="dcterms:W3CDTF">2017-09-29T07:53:58Z</dcterms:modified>
</cp:coreProperties>
</file>